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notesMasterIdLst>
    <p:notesMasterId r:id="rId19"/>
  </p:notesMasterIdLst>
  <p:sldIdLst>
    <p:sldId id="256" r:id="rId2"/>
    <p:sldId id="257" r:id="rId3"/>
    <p:sldId id="258" r:id="rId4"/>
    <p:sldId id="260" r:id="rId5"/>
    <p:sldId id="282" r:id="rId6"/>
    <p:sldId id="265" r:id="rId7"/>
    <p:sldId id="271" r:id="rId8"/>
    <p:sldId id="272" r:id="rId9"/>
    <p:sldId id="270" r:id="rId10"/>
    <p:sldId id="286" r:id="rId11"/>
    <p:sldId id="269" r:id="rId12"/>
    <p:sldId id="266" r:id="rId13"/>
    <p:sldId id="275" r:id="rId14"/>
    <p:sldId id="289" r:id="rId15"/>
    <p:sldId id="290" r:id="rId16"/>
    <p:sldId id="291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286"/>
  </p:normalViewPr>
  <p:slideViewPr>
    <p:cSldViewPr snapToGrid="0">
      <p:cViewPr varScale="1">
        <p:scale>
          <a:sx n="120" d="100"/>
          <a:sy n="120" d="100"/>
        </p:scale>
        <p:origin x="80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11361D-E9A6-064C-896C-CC7701F6FC5F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80CBD4-CA90-FA46-95F5-665E2AEEF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088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80CBD4-CA90-FA46-95F5-665E2AEEFA8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290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4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1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6164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57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0064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51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5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4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3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7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8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4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FFF64-A444-0042-B4C8-AE2FE8015278}" type="datetimeFigureOut">
              <a:rPr lang="en-US" smtClean="0"/>
              <a:t>9/28/23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7.png"/><Relationship Id="rId7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4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DFD7-A215-BF4B-8FFC-5C23B5D2C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224" y="271098"/>
            <a:ext cx="5150212" cy="252075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Microscale Modelling of Antibody Dependent Cellular Cytotoxicity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D2218-E815-4A05-5144-6D9C90DBD987}"/>
              </a:ext>
            </a:extLst>
          </p:cNvPr>
          <p:cNvSpPr txBox="1"/>
          <p:nvPr/>
        </p:nvSpPr>
        <p:spPr>
          <a:xfrm>
            <a:off x="1847847" y="3015137"/>
            <a:ext cx="1740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Luke Heirene</a:t>
            </a:r>
          </a:p>
          <a:p>
            <a:r>
              <a:rPr lang="en-US" dirty="0">
                <a:solidFill>
                  <a:schemeClr val="bg1"/>
                </a:solidFill>
              </a:rPr>
              <a:t>Helen Byrne </a:t>
            </a:r>
          </a:p>
          <a:p>
            <a:r>
              <a:rPr lang="en-US" dirty="0">
                <a:solidFill>
                  <a:schemeClr val="bg1"/>
                </a:solidFill>
              </a:rPr>
              <a:t>Eamonn Gaffney</a:t>
            </a:r>
          </a:p>
          <a:p>
            <a:r>
              <a:rPr lang="en-US" dirty="0">
                <a:solidFill>
                  <a:schemeClr val="bg1"/>
                </a:solidFill>
              </a:rPr>
              <a:t>James Yates</a:t>
            </a:r>
          </a:p>
        </p:txBody>
      </p:sp>
    </p:spTree>
    <p:extLst>
      <p:ext uri="{BB962C8B-B14F-4D97-AF65-F5344CB8AC3E}">
        <p14:creationId xmlns:p14="http://schemas.microsoft.com/office/powerpoint/2010/main" val="23657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751F-0076-E094-4F0D-0435778CC7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63" y="148098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Sensitivity Analysis</a:t>
            </a:r>
          </a:p>
        </p:txBody>
      </p:sp>
      <p:pic>
        <p:nvPicPr>
          <p:cNvPr id="5" name="Picture 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DF1AB884-052C-3EE1-0782-37023845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569" y="748989"/>
            <a:ext cx="4477217" cy="2984811"/>
          </a:xfrm>
          <a:prstGeom prst="rect">
            <a:avLst/>
          </a:prstGeom>
        </p:spPr>
      </p:pic>
      <p:pic>
        <p:nvPicPr>
          <p:cNvPr id="9" name="Picture 8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04974EFC-667D-A2F5-CCB9-8E4867EDD8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834" y="3826933"/>
            <a:ext cx="4351952" cy="2901301"/>
          </a:xfrm>
          <a:prstGeom prst="rect">
            <a:avLst/>
          </a:prstGeom>
        </p:spPr>
      </p:pic>
      <p:pic>
        <p:nvPicPr>
          <p:cNvPr id="13" name="Picture 12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2620E87-725F-2672-D921-95D6E467D2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213" y="748989"/>
            <a:ext cx="4324453" cy="2882968"/>
          </a:xfrm>
          <a:prstGeom prst="rect">
            <a:avLst/>
          </a:prstGeom>
        </p:spPr>
      </p:pic>
      <p:pic>
        <p:nvPicPr>
          <p:cNvPr id="17" name="Picture 1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D0348BD-61B6-8FEF-0CFF-B4BE595F8A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50213" y="3826933"/>
            <a:ext cx="4324453" cy="288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20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C252-3E51-2B76-61E3-452B1A48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84" y="178710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The Ratio of Antibody to Receptor Affects Binding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95396B-41DA-15C1-240E-590ED6C93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63" t="5261" r="19988" b="5703"/>
          <a:stretch/>
        </p:blipFill>
        <p:spPr>
          <a:xfrm rot="10800000">
            <a:off x="2613448" y="4083780"/>
            <a:ext cx="403658" cy="1026070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38E7430E-A328-C15F-1BFD-1E4ECA739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1622852" y="4063416"/>
            <a:ext cx="403656" cy="1026065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9617FF1F-AA29-4934-B2FE-17FAA8253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838200" y="4063419"/>
            <a:ext cx="403655" cy="1026062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326D26FB-61E9-BD62-CBC2-749FEC1E5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3316758" y="4081077"/>
            <a:ext cx="403656" cy="1026064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B1137F49-D8D8-A2E8-181D-BBAC36990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8960426" y="4163295"/>
            <a:ext cx="431965" cy="1098024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C8C33F29-7CEF-CF4C-8E7F-5AF714B41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7833440" y="4113542"/>
            <a:ext cx="431965" cy="10980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456A1A-AA14-8143-57E1-9788D7DC5EEB}"/>
              </a:ext>
            </a:extLst>
          </p:cNvPr>
          <p:cNvSpPr/>
          <p:nvPr/>
        </p:nvSpPr>
        <p:spPr>
          <a:xfrm>
            <a:off x="185351" y="5054576"/>
            <a:ext cx="11813060" cy="17169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3335A8E7-5227-3E8A-0737-22B14AD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10800000">
            <a:off x="2543445" y="2843969"/>
            <a:ext cx="1251212" cy="1325562"/>
          </a:xfrm>
          <a:prstGeom prst="rect">
            <a:avLst/>
          </a:prstGeom>
        </p:spPr>
      </p:pic>
      <p:pic>
        <p:nvPicPr>
          <p:cNvPr id="2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7315D8DD-DA4F-16D7-11D4-64150C2DC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10975485">
            <a:off x="844115" y="2768412"/>
            <a:ext cx="1292253" cy="1369042"/>
          </a:xfrm>
          <a:prstGeom prst="rect">
            <a:avLst/>
          </a:prstGeom>
        </p:spPr>
      </p:pic>
      <p:pic>
        <p:nvPicPr>
          <p:cNvPr id="29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C87847CE-2AC1-9B4E-6498-840D0C193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9817478">
            <a:off x="6802309" y="3130334"/>
            <a:ext cx="1135774" cy="1203265"/>
          </a:xfrm>
          <a:prstGeom prst="rect">
            <a:avLst/>
          </a:prstGeom>
        </p:spPr>
      </p:pic>
      <p:pic>
        <p:nvPicPr>
          <p:cNvPr id="30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8F83B1E-1F12-EFDA-386D-8075B7437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t="11701" r="15552" b="8638"/>
          <a:stretch/>
        </p:blipFill>
        <p:spPr>
          <a:xfrm rot="1065731">
            <a:off x="8724371" y="1745450"/>
            <a:ext cx="1245803" cy="1238176"/>
          </a:xfrm>
          <a:prstGeom prst="rect">
            <a:avLst/>
          </a:prstGeom>
        </p:spPr>
      </p:pic>
      <p:pic>
        <p:nvPicPr>
          <p:cNvPr id="31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AAA53E2-0EE2-1FBF-42FB-19ADFDF4E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t="11701" r="15552" b="8638"/>
          <a:stretch/>
        </p:blipFill>
        <p:spPr>
          <a:xfrm rot="20155757">
            <a:off x="7128978" y="1846659"/>
            <a:ext cx="1245803" cy="1238176"/>
          </a:xfrm>
          <a:prstGeom prst="rect">
            <a:avLst/>
          </a:prstGeom>
        </p:spPr>
      </p:pic>
      <p:pic>
        <p:nvPicPr>
          <p:cNvPr id="33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88EF395F-C6B1-D3EE-D42F-A7FEA78A06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0800000">
            <a:off x="10685181" y="2690708"/>
            <a:ext cx="1257224" cy="16320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D44DC5-4D6C-81A9-F744-5CC34B7A94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 rot="10800000">
            <a:off x="10343474" y="4113541"/>
            <a:ext cx="602054" cy="1059172"/>
          </a:xfrm>
          <a:prstGeom prst="rect">
            <a:avLst/>
          </a:prstGeom>
        </p:spPr>
      </p:pic>
      <p:pic>
        <p:nvPicPr>
          <p:cNvPr id="35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262B515A-2DA0-85D5-CC87-8AFD8D404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0800000">
            <a:off x="9086250" y="2759712"/>
            <a:ext cx="1257224" cy="16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22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A2AD-B70D-389A-70DB-F689556AD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3334" y="2624667"/>
            <a:ext cx="2912533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Model Dynamics</a:t>
            </a:r>
          </a:p>
        </p:txBody>
      </p:sp>
      <p:pic>
        <p:nvPicPr>
          <p:cNvPr id="4" name="Picture 3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C97F1F38-91F7-C861-C563-F7D7E66B7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66" y="207108"/>
            <a:ext cx="7391399" cy="64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2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EB3D-7057-E872-EDD4-A53B3965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Synapse Model Schematic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F37255-6FD9-0C79-48ED-E4975A0CF2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789" y="1641845"/>
            <a:ext cx="7238872" cy="46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9A9955-D737-A293-8621-D4BDA107FFA5}"/>
              </a:ext>
            </a:extLst>
          </p:cNvPr>
          <p:cNvSpPr/>
          <p:nvPr/>
        </p:nvSpPr>
        <p:spPr>
          <a:xfrm>
            <a:off x="3654965" y="1494424"/>
            <a:ext cx="4584357" cy="223876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745FB2-F140-7778-9D39-DD738B97F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Prozone Effect Investigation</a:t>
            </a:r>
          </a:p>
        </p:txBody>
      </p:sp>
      <p:pic>
        <p:nvPicPr>
          <p:cNvPr id="5" name="Content Placeholder 4" descr="A graph with different colored lines&#10;&#10;Description automatically generated">
            <a:extLst>
              <a:ext uri="{FF2B5EF4-FFF2-40B4-BE49-F238E27FC236}">
                <a16:creationId xmlns:a16="http://schemas.microsoft.com/office/drawing/2014/main" id="{9D081F04-438E-A442-0749-DE74A4FEE03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1967" y="1860505"/>
            <a:ext cx="4324908" cy="3551185"/>
          </a:xfrm>
        </p:spPr>
      </p:pic>
      <p:pic>
        <p:nvPicPr>
          <p:cNvPr id="7" name="Picture 6" descr="A graph of a number&#10;&#10;Description automatically generated">
            <a:extLst>
              <a:ext uri="{FF2B5EF4-FFF2-40B4-BE49-F238E27FC236}">
                <a16:creationId xmlns:a16="http://schemas.microsoft.com/office/drawing/2014/main" id="{9CA2EA30-7FB2-8C14-4FC2-9B777CA2E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242" y="1930400"/>
            <a:ext cx="4577127" cy="375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9636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7C74-1F04-8E21-DCAE-9DC3F79288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Conclusions from Work So Far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CD4DFB-7031-9BA6-842B-001FEC081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Little difference between models S and R</a:t>
            </a:r>
          </a:p>
          <a:p>
            <a:r>
              <a:rPr lang="en-US" dirty="0">
                <a:solidFill>
                  <a:schemeClr val="tx1"/>
                </a:solidFill>
              </a:rPr>
              <a:t>The ratio of antibody to receptor is an important parameter affecting steady states and dynamics</a:t>
            </a:r>
          </a:p>
          <a:p>
            <a:r>
              <a:rPr lang="en-US" dirty="0">
                <a:solidFill>
                  <a:schemeClr val="tx1"/>
                </a:solidFill>
              </a:rPr>
              <a:t>Synapse model suggests Fc receptor clogging contributes to prozone effect</a:t>
            </a:r>
          </a:p>
        </p:txBody>
      </p:sp>
    </p:spTree>
    <p:extLst>
      <p:ext uri="{BB962C8B-B14F-4D97-AF65-F5344CB8AC3E}">
        <p14:creationId xmlns:p14="http://schemas.microsoft.com/office/powerpoint/2010/main" val="37379049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318C00-9406-588B-6F14-426365E95D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52400"/>
            <a:ext cx="8596668" cy="1320800"/>
          </a:xfrm>
        </p:spPr>
        <p:txBody>
          <a:bodyPr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Thesis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2AC2BF-5764-D5B8-2FA3-322B1FD8A1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812800"/>
            <a:ext cx="8596668" cy="3880773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Chapter 1: A modelling investigation of antibody-target binding and interactions</a:t>
            </a:r>
          </a:p>
          <a:p>
            <a:r>
              <a:rPr lang="en-US" dirty="0">
                <a:solidFill>
                  <a:schemeClr val="tx1"/>
                </a:solidFill>
              </a:rPr>
              <a:t>Chapter 2: Using mathematical models to improve target cell selectivity of bispecific antibodies</a:t>
            </a:r>
          </a:p>
          <a:p>
            <a:r>
              <a:rPr lang="en-US" dirty="0">
                <a:solidFill>
                  <a:schemeClr val="tx1"/>
                </a:solidFill>
              </a:rPr>
              <a:t>Chapter 3: Multiscale modelling of ADCC</a:t>
            </a:r>
          </a:p>
          <a:p>
            <a:r>
              <a:rPr lang="en-US" dirty="0">
                <a:solidFill>
                  <a:schemeClr val="tx1"/>
                </a:solidFill>
              </a:rPr>
              <a:t>Chapter 4: A QSP model to study ADCC potency in vivo</a:t>
            </a:r>
          </a:p>
        </p:txBody>
      </p:sp>
      <p:pic>
        <p:nvPicPr>
          <p:cNvPr id="5" name="Picture 4" descr="A diagram of synapse model&#10;&#10;Description automatically generated">
            <a:extLst>
              <a:ext uri="{FF2B5EF4-FFF2-40B4-BE49-F238E27FC236}">
                <a16:creationId xmlns:a16="http://schemas.microsoft.com/office/drawing/2014/main" id="{4B2ACBC6-7997-A6FA-ABE1-605B7F5BA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266" y="3211715"/>
            <a:ext cx="7772400" cy="33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76884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EFBB-3B89-0029-B437-FDA936C2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25" y="2874335"/>
            <a:ext cx="8596668" cy="1320800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Thank you </a:t>
            </a:r>
            <a:r>
              <a:rPr lang="en-US" b="1" dirty="0">
                <a:solidFill>
                  <a:schemeClr val="tx1"/>
                </a:solidFill>
              </a:rPr>
              <a:t>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1DE4-4A72-8DF1-0BE3-B765D6E8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7845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B8E2F5E3-A4DD-303C-3A63-99C1FDAF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89" y="262593"/>
            <a:ext cx="6747820" cy="5821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11785-C1AA-9375-F716-D5D320C7122E}"/>
              </a:ext>
            </a:extLst>
          </p:cNvPr>
          <p:cNvSpPr txBox="1"/>
          <p:nvPr/>
        </p:nvSpPr>
        <p:spPr>
          <a:xfrm>
            <a:off x="5906531" y="6327856"/>
            <a:ext cx="649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Mark JKK, Lim CSY,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Nordin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F,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Tye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GJ. Expression of mammalian proteins for diagnostics and therapeutics: a review. Mol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Biol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Rep. 2022 Nov;49(11):10593-10608.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: 10.1007/s11033-022-07651-3.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Epub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2022 Jun 8. PMID: 35674877; PMCID: PMC9175168.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03670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78C2-84E5-D5ED-B591-82A7C4EC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73" y="263637"/>
            <a:ext cx="10044023" cy="877729"/>
          </a:xfrm>
        </p:spPr>
        <p:txBody>
          <a:bodyPr anchor="ctr">
            <a:normAutofit/>
          </a:bodyPr>
          <a:lstStyle/>
          <a:p>
            <a:pPr algn="ctr"/>
            <a:r>
              <a:rPr lang="en-US" sz="4000" b="1" dirty="0">
                <a:solidFill>
                  <a:schemeClr val="tx1"/>
                </a:solidFill>
              </a:rPr>
              <a:t>Why Monoclonal Antibodies (</a:t>
            </a:r>
            <a:r>
              <a:rPr lang="en-US" sz="4000" b="1" dirty="0" err="1">
                <a:solidFill>
                  <a:schemeClr val="tx1"/>
                </a:solidFill>
              </a:rPr>
              <a:t>mabs</a:t>
            </a:r>
            <a:r>
              <a:rPr lang="en-US" sz="4000" b="1" dirty="0">
                <a:solidFill>
                  <a:schemeClr val="tx1"/>
                </a:solidFill>
              </a:rPr>
              <a:t>)?</a:t>
            </a:r>
          </a:p>
        </p:txBody>
      </p:sp>
      <p:pic>
        <p:nvPicPr>
          <p:cNvPr id="4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70B6E220-AA49-1068-F759-A9862D82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86" t="16653" r="26602" b="16949"/>
          <a:stretch/>
        </p:blipFill>
        <p:spPr>
          <a:xfrm>
            <a:off x="4338944" y="1807281"/>
            <a:ext cx="4121965" cy="3690567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54A2EE-0838-A256-71D7-3A221756EAE9}"/>
              </a:ext>
            </a:extLst>
          </p:cNvPr>
          <p:cNvSpPr txBox="1"/>
          <p:nvPr/>
        </p:nvSpPr>
        <p:spPr>
          <a:xfrm>
            <a:off x="722174" y="2055052"/>
            <a:ext cx="3306129" cy="141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Diseases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Cancer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Alzheimer’s disease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Autoimmune diseases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478F2-C086-5AA5-82FC-F08C9D51EE48}"/>
              </a:ext>
            </a:extLst>
          </p:cNvPr>
          <p:cNvSpPr txBox="1"/>
          <p:nvPr/>
        </p:nvSpPr>
        <p:spPr>
          <a:xfrm>
            <a:off x="722174" y="4233334"/>
            <a:ext cx="2907972" cy="17063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Varieties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</a:t>
            </a:r>
            <a:r>
              <a:rPr lang="en-US" sz="1422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mab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therapy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Radioimmunotherapy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Checkpoint therapy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4972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6180-9825-B772-F0FA-A89F1B9B5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6253" y="281205"/>
            <a:ext cx="8596668" cy="1320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What is ADCC?</a:t>
            </a:r>
            <a:br>
              <a:rPr lang="en-US" dirty="0">
                <a:solidFill>
                  <a:schemeClr val="tx1"/>
                </a:solidFill>
              </a:rPr>
            </a:br>
            <a:r>
              <a:rPr lang="en-US" dirty="0">
                <a:solidFill>
                  <a:schemeClr val="tx1"/>
                </a:solidFill>
              </a:rPr>
              <a:t>(Antibody Dependent Cellular Cytotoxicity)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04F899-B131-F6E8-68E0-896C59F5E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6792" r="2388"/>
          <a:stretch/>
        </p:blipFill>
        <p:spPr>
          <a:xfrm>
            <a:off x="405485" y="1486415"/>
            <a:ext cx="6969211" cy="5371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5C1FF1-2856-95F3-EEB7-A23F5E5D17EE}"/>
              </a:ext>
            </a:extLst>
          </p:cNvPr>
          <p:cNvSpPr txBox="1"/>
          <p:nvPr/>
        </p:nvSpPr>
        <p:spPr>
          <a:xfrm>
            <a:off x="7374696" y="2807215"/>
            <a:ext cx="403059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Mabs</a:t>
            </a:r>
            <a:r>
              <a:rPr lang="en-US" sz="2000" b="1" dirty="0"/>
              <a:t> exert their effects through effector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ADCC guides the immune system to attack the tumour</a:t>
            </a:r>
          </a:p>
        </p:txBody>
      </p:sp>
    </p:spTree>
    <p:extLst>
      <p:ext uri="{BB962C8B-B14F-4D97-AF65-F5344CB8AC3E}">
        <p14:creationId xmlns:p14="http://schemas.microsoft.com/office/powerpoint/2010/main" val="216755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1FA-15F9-BFA6-C1FF-CB0D9B4A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Multiscale Processes affect ADCC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E47CD-E637-2023-BD69-14C24C00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80" y="4205887"/>
            <a:ext cx="4563255" cy="1603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Macroscale (cell-cell interactions)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5CD06-81C0-32D7-2604-738D4CE35642}"/>
              </a:ext>
            </a:extLst>
          </p:cNvPr>
          <p:cNvSpPr/>
          <p:nvPr/>
        </p:nvSpPr>
        <p:spPr>
          <a:xfrm>
            <a:off x="563380" y="2222852"/>
            <a:ext cx="4563255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Microscale</a:t>
            </a:r>
            <a:r>
              <a:rPr lang="en-US" sz="2400" dirty="0">
                <a:solidFill>
                  <a:schemeClr val="bg1"/>
                </a:solidFill>
              </a:rPr>
              <a:t> (receptor level dynamics)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2FD545CD-3763-914F-6111-CD578AA7CFB5}"/>
              </a:ext>
            </a:extLst>
          </p:cNvPr>
          <p:cNvSpPr/>
          <p:nvPr/>
        </p:nvSpPr>
        <p:spPr>
          <a:xfrm>
            <a:off x="5426439" y="3429000"/>
            <a:ext cx="2308486" cy="8694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4044D-28E0-A1AB-1E88-62768A586CA7}"/>
              </a:ext>
            </a:extLst>
          </p:cNvPr>
          <p:cNvSpPr txBox="1"/>
          <p:nvPr/>
        </p:nvSpPr>
        <p:spPr>
          <a:xfrm>
            <a:off x="7866800" y="3263550"/>
            <a:ext cx="2814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ADCC</a:t>
            </a:r>
          </a:p>
        </p:txBody>
      </p:sp>
    </p:spTree>
    <p:extLst>
      <p:ext uri="{BB962C8B-B14F-4D97-AF65-F5344CB8AC3E}">
        <p14:creationId xmlns:p14="http://schemas.microsoft.com/office/powerpoint/2010/main" val="395522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B1BF46A-F34D-5013-313A-2AFA0523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02" y="141231"/>
            <a:ext cx="9011055" cy="4214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\documentclass{article}&#10;\usepackage{amsmath}&#10;\pagestyle{empty}&#10;\begin{document}&#10;&#10;\begin{align*}&#10;    \frac{dA_1}{dt} &amp;= 2\alpha_1 (1-A_1-2A_2)(\beta - A_1 - A_2) - A_1 - \alpha_2 (1-A_1-2A_2)A_1 + 2A_2, \\&#10;    \frac{dA_2}{dt} &amp;= \alpha_2 (1-A_1-2A_2)A_1 - 2A_2.&#10;\end{align*}&#10;&#10;&#10;\end{document}" title="IguanaTex Bitmap Display">
            <a:extLst>
              <a:ext uri="{FF2B5EF4-FFF2-40B4-BE49-F238E27FC236}">
                <a16:creationId xmlns:a16="http://schemas.microsoft.com/office/drawing/2014/main" id="{564C880D-4862-6681-A3C5-151B1F57886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87774" y="4565820"/>
            <a:ext cx="9532723" cy="1320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330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ED5D-C6B2-26D7-B679-D32EF3EAEC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1168" y="839621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Diffusion-limited Cross-Linking</a:t>
            </a:r>
          </a:p>
        </p:txBody>
      </p:sp>
      <p:pic>
        <p:nvPicPr>
          <p:cNvPr id="4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B5EB6412-97EC-E40B-669F-3CBF3756A3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871" r="80066" b="41960"/>
          <a:stretch/>
        </p:blipFill>
        <p:spPr>
          <a:xfrm rot="10800000">
            <a:off x="3755613" y="2820821"/>
            <a:ext cx="1251212" cy="132556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DFC9C7F-8B72-E0D8-04D6-DAFB4C3024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3613727" y="4146383"/>
            <a:ext cx="403656" cy="1026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52DD3-3B19-0F53-F2C3-0C29CB645A97}"/>
              </a:ext>
            </a:extLst>
          </p:cNvPr>
          <p:cNvSpPr/>
          <p:nvPr/>
        </p:nvSpPr>
        <p:spPr>
          <a:xfrm>
            <a:off x="2421924" y="5172449"/>
            <a:ext cx="6277233" cy="17169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BEE8BBB-63DF-3E90-3361-AFB5D8DAAEDC}"/>
              </a:ext>
            </a:extLst>
          </p:cNvPr>
          <p:cNvSpPr/>
          <p:nvPr/>
        </p:nvSpPr>
        <p:spPr>
          <a:xfrm>
            <a:off x="4118390" y="4146385"/>
            <a:ext cx="942762" cy="2509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EC99919-28FA-4797-5AAA-317E95302E6C}"/>
              </a:ext>
            </a:extLst>
          </p:cNvPr>
          <p:cNvSpPr/>
          <p:nvPr/>
        </p:nvSpPr>
        <p:spPr>
          <a:xfrm rot="10800000">
            <a:off x="6143168" y="4146384"/>
            <a:ext cx="942762" cy="2509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AFBBF4E7-5D0F-FA72-1232-3B2B0698FB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663" t="5261" r="19988" b="5703"/>
          <a:stretch/>
        </p:blipFill>
        <p:spPr>
          <a:xfrm rot="10800000">
            <a:off x="7185177" y="4074425"/>
            <a:ext cx="431965" cy="10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3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rallelogram 7">
            <a:extLst>
              <a:ext uri="{FF2B5EF4-FFF2-40B4-BE49-F238E27FC236}">
                <a16:creationId xmlns:a16="http://schemas.microsoft.com/office/drawing/2014/main" id="{1C84424D-0DD8-8AE7-3C40-04A8B2033013}"/>
              </a:ext>
            </a:extLst>
          </p:cNvPr>
          <p:cNvSpPr/>
          <p:nvPr/>
        </p:nvSpPr>
        <p:spPr>
          <a:xfrm>
            <a:off x="487824" y="2269524"/>
            <a:ext cx="9276953" cy="3978876"/>
          </a:xfrm>
          <a:prstGeom prst="parallelogram">
            <a:avLst/>
          </a:prstGeom>
          <a:solidFill>
            <a:schemeClr val="bg1"/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FF9C1-6E7D-3F61-E735-09E51BBDB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96" y="548005"/>
            <a:ext cx="8596668" cy="1320800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Cross-linking via a Local Concentration</a:t>
            </a:r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FF871A90-8AEE-5D02-5D3E-8629CA156665}"/>
              </a:ext>
            </a:extLst>
          </p:cNvPr>
          <p:cNvSpPr/>
          <p:nvPr/>
        </p:nvSpPr>
        <p:spPr>
          <a:xfrm rot="19610976">
            <a:off x="4072053" y="2616364"/>
            <a:ext cx="1148573" cy="2806045"/>
          </a:xfrm>
          <a:prstGeom prst="arc">
            <a:avLst>
              <a:gd name="adj1" fmla="val 16153924"/>
              <a:gd name="adj2" fmla="val 5140994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CC7C687-39CE-F357-FDF0-9D567492D862}"/>
              </a:ext>
            </a:extLst>
          </p:cNvPr>
          <p:cNvSpPr/>
          <p:nvPr/>
        </p:nvSpPr>
        <p:spPr>
          <a:xfrm rot="14361723">
            <a:off x="4552624" y="2525999"/>
            <a:ext cx="1640869" cy="3293725"/>
          </a:xfrm>
          <a:prstGeom prst="arc">
            <a:avLst>
              <a:gd name="adj1" fmla="val 16200000"/>
              <a:gd name="adj2" fmla="val 3929809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\documentclass{article}&#10;\usepackage{amsmath}&#10;\pagestyle{empty}&#10;\begin{document}&#10;&#10;&#10;&#10;$$ r^{Ab} $$&#10;\end{document}" title="IguanaTex Bitmap Display">
            <a:extLst>
              <a:ext uri="{FF2B5EF4-FFF2-40B4-BE49-F238E27FC236}">
                <a16:creationId xmlns:a16="http://schemas.microsoft.com/office/drawing/2014/main" id="{C4296688-3E29-4735-F59F-F7243B6164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283279" y="5578252"/>
            <a:ext cx="611102" cy="392851"/>
          </a:xfrm>
          <a:prstGeom prst="rect">
            <a:avLst/>
          </a:prstGeom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D3010EFF-7679-A21C-4F1F-B6369EF68F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4653271" y="3794724"/>
            <a:ext cx="407761" cy="826536"/>
          </a:xfrm>
          <a:prstGeom prst="rect">
            <a:avLst/>
          </a:prstGeom>
        </p:spPr>
      </p:pic>
      <p:pic>
        <p:nvPicPr>
          <p:cNvPr id="3" name="Picture 2" descr="A picture containing electric blue, symbol, wrench, design&#10;&#10;Description automatically generated">
            <a:extLst>
              <a:ext uri="{FF2B5EF4-FFF2-40B4-BE49-F238E27FC236}">
                <a16:creationId xmlns:a16="http://schemas.microsoft.com/office/drawing/2014/main" id="{2DDC0054-A485-36D0-098C-358C04BF2F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794" b="90206" l="9259" r="89815">
                        <a14:foregroundMark x1="44444" y1="75258" x2="44444" y2="75258"/>
                        <a14:foregroundMark x1="56019" y1="90206" x2="56019" y2="90206"/>
                        <a14:foregroundMark x1="45370" y1="90206" x2="45370" y2="90206"/>
                        <a14:foregroundMark x1="72685" y1="35567" x2="72685" y2="35567"/>
                        <a14:foregroundMark x1="29630" y1="40206" x2="29630" y2="4020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0800000">
            <a:off x="4684756" y="2688251"/>
            <a:ext cx="1995460" cy="1658352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82B04-2C82-61F3-F053-71017DD3BACE}"/>
              </a:ext>
            </a:extLst>
          </p:cNvPr>
          <p:cNvCxnSpPr>
            <a:cxnSpLocks/>
          </p:cNvCxnSpPr>
          <p:nvPr/>
        </p:nvCxnSpPr>
        <p:spPr>
          <a:xfrm flipV="1">
            <a:off x="4975668" y="5349065"/>
            <a:ext cx="1226325" cy="1724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66379342-4DF8-1A3A-24DD-314D4C37AE8A}"/>
              </a:ext>
            </a:extLst>
          </p:cNvPr>
          <p:cNvSpPr/>
          <p:nvPr/>
        </p:nvSpPr>
        <p:spPr>
          <a:xfrm>
            <a:off x="3288701" y="2544654"/>
            <a:ext cx="3211079" cy="269547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FE8A0D9-C7FD-A112-F48E-80612E2EE0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389614" y="2642442"/>
            <a:ext cx="407761" cy="826536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D8EB3FD-408C-FAB7-2AB9-F3CFCD8CAE8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7403785" y="5291461"/>
            <a:ext cx="407761" cy="826536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39B5BA3-761D-39FA-AFDE-1A747E58C96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404450" y="4986848"/>
            <a:ext cx="407761" cy="826536"/>
          </a:xfrm>
          <a:prstGeom prst="rect">
            <a:avLst/>
          </a:prstGeom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CF8B860-278A-7368-DFB8-153E934966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8027216" y="3686256"/>
            <a:ext cx="407761" cy="826536"/>
          </a:xfrm>
          <a:prstGeom prst="rect">
            <a:avLst/>
          </a:prstGeom>
        </p:spPr>
      </p:pic>
      <p:pic>
        <p:nvPicPr>
          <p:cNvPr id="10" name="Content Placeholder 3">
            <a:extLst>
              <a:ext uri="{FF2B5EF4-FFF2-40B4-BE49-F238E27FC236}">
                <a16:creationId xmlns:a16="http://schemas.microsoft.com/office/drawing/2014/main" id="{2931B157-81DA-7E04-6401-46596EB045F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004306" y="3759593"/>
            <a:ext cx="407761" cy="826536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AF79DC1D-4ECB-8F95-C915-5865D35755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3741039" y="3192850"/>
            <a:ext cx="407761" cy="826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7486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chart with numbers and a square&#10;&#10;Description automatically generated with medium confidence">
            <a:extLst>
              <a:ext uri="{FF2B5EF4-FFF2-40B4-BE49-F238E27FC236}">
                <a16:creationId xmlns:a16="http://schemas.microsoft.com/office/drawing/2014/main" id="{329613D4-548D-680A-A36D-A199001C03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1751" y="297942"/>
            <a:ext cx="3762933" cy="3312858"/>
          </a:xfrm>
          <a:prstGeom prst="rect">
            <a:avLst/>
          </a:prstGeom>
        </p:spPr>
      </p:pic>
      <p:pic>
        <p:nvPicPr>
          <p:cNvPr id="10" name="Picture 9" descr="A chart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871F44A8-CD3B-40DE-A3E2-7BBFE2358F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922" y="3610800"/>
            <a:ext cx="3755185" cy="3306036"/>
          </a:xfrm>
          <a:prstGeom prst="rect">
            <a:avLst/>
          </a:prstGeom>
        </p:spPr>
      </p:pic>
      <p:pic>
        <p:nvPicPr>
          <p:cNvPr id="12" name="Picture 11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862793E7-D64C-115B-2CD0-39A52B28C2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610" y="297943"/>
            <a:ext cx="3762933" cy="3312857"/>
          </a:xfrm>
          <a:prstGeom prst="rect">
            <a:avLst/>
          </a:prstGeom>
        </p:spPr>
      </p:pic>
      <p:pic>
        <p:nvPicPr>
          <p:cNvPr id="14" name="Picture 13" descr="A chart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8FF1E7DC-1FA8-16B2-1849-B41273F35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89" y="3610800"/>
            <a:ext cx="3688356" cy="32472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7102247-B113-0817-15A9-8FCF09B2E964}"/>
              </a:ext>
            </a:extLst>
          </p:cNvPr>
          <p:cNvSpPr txBox="1"/>
          <p:nvPr/>
        </p:nvSpPr>
        <p:spPr>
          <a:xfrm>
            <a:off x="8104081" y="2816351"/>
            <a:ext cx="35968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Ratio of Antibody to Receptor affects Equilibrium Binding States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2ACFFA-30F8-2FA9-A040-2D7DC194A601}"/>
              </a:ext>
            </a:extLst>
          </p:cNvPr>
          <p:cNvSpPr txBox="1"/>
          <p:nvPr/>
        </p:nvSpPr>
        <p:spPr>
          <a:xfrm>
            <a:off x="2039495" y="0"/>
            <a:ext cx="973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E2A49A1-D441-067A-47DC-375370EAB9A0}"/>
              </a:ext>
            </a:extLst>
          </p:cNvPr>
          <p:cNvSpPr txBox="1"/>
          <p:nvPr/>
        </p:nvSpPr>
        <p:spPr>
          <a:xfrm>
            <a:off x="6096000" y="0"/>
            <a:ext cx="997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Model 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B06F3B4-0560-581D-8DCE-42B0D2C38504}"/>
              </a:ext>
            </a:extLst>
          </p:cNvPr>
          <p:cNvSpPr txBox="1"/>
          <p:nvPr/>
        </p:nvSpPr>
        <p:spPr>
          <a:xfrm>
            <a:off x="239239" y="1585040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9282714-6AD3-ECF0-8AEE-EC8FBFB92065}"/>
              </a:ext>
            </a:extLst>
          </p:cNvPr>
          <p:cNvSpPr txBox="1"/>
          <p:nvPr/>
        </p:nvSpPr>
        <p:spPr>
          <a:xfrm>
            <a:off x="239239" y="4865068"/>
            <a:ext cx="44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A2</a:t>
            </a:r>
          </a:p>
        </p:txBody>
      </p:sp>
    </p:spTree>
    <p:extLst>
      <p:ext uri="{BB962C8B-B14F-4D97-AF65-F5344CB8AC3E}">
        <p14:creationId xmlns:p14="http://schemas.microsoft.com/office/powerpoint/2010/main" val="198722015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"/>
  <p:tag name="ORIGINALWIDTH" val="332"/>
  <p:tag name="OUTPUTTYPE" val="PDF"/>
  <p:tag name="IGUANATEXVERSION" val="160"/>
  <p:tag name="LATEXADDIN" val="\documentclass{article}&#10;\usepackage{amsmath}&#10;\pagestyle{empty}&#10;\begin{document}&#10;&#10;\begin{align*}&#10;    \frac{dA_1}{dt} &amp;= 2\alpha_1 (1-A_1-2A_2)(\beta - A_1 - A_2) - A_1 - \alpha_2 (1-A_1-2A_2)A_1 + 2A_2, \\&#10;    \frac{dA_2}{dt} &amp;= \alpha_2 (1-A_1-2A_2)A_1 - 2A_2.&#10;\end{align*}&#10;&#10;&#10;\end{document}"/>
  <p:tag name="IGUANATEXSIZE" val="20"/>
  <p:tag name="IGUANATEXCURSOR" val="16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4"/>
  <p:tag name="OUTPUTTYPE" val="PDF"/>
  <p:tag name="IGUANATEXVERSION" val="160"/>
  <p:tag name="LATEXADDIN" val="\documentclass{article}&#10;\usepackage{amsmath}&#10;\pagestyle{empty}&#10;\begin{document}&#10;&#10;&#10;&#10;$$ r^{Ab} $$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{B97B3F59-4C18-AD44-B80A-A93A8D9F7496}tf10001060_mac</Template>
  <TotalTime>11381</TotalTime>
  <Words>261</Words>
  <Application>Microsoft Macintosh PowerPoint</Application>
  <PresentationFormat>Widescreen</PresentationFormat>
  <Paragraphs>46</Paragraphs>
  <Slides>17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BlinkMacSystemFont</vt:lpstr>
      <vt:lpstr>Calibri</vt:lpstr>
      <vt:lpstr>Trebuchet MS</vt:lpstr>
      <vt:lpstr>Wingdings 3</vt:lpstr>
      <vt:lpstr>Facet</vt:lpstr>
      <vt:lpstr>Microscale Modelling of Antibody Dependent Cellular Cytotoxicity</vt:lpstr>
      <vt:lpstr>PowerPoint Presentation</vt:lpstr>
      <vt:lpstr>Why Monoclonal Antibodies (mabs)?</vt:lpstr>
      <vt:lpstr>What is ADCC? (Antibody Dependent Cellular Cytotoxicity)</vt:lpstr>
      <vt:lpstr>Multiscale Processes affect ADCC</vt:lpstr>
      <vt:lpstr>PowerPoint Presentation</vt:lpstr>
      <vt:lpstr>Diffusion-limited Cross-Linking</vt:lpstr>
      <vt:lpstr>Cross-linking via a Local Concentration</vt:lpstr>
      <vt:lpstr>PowerPoint Presentation</vt:lpstr>
      <vt:lpstr>Sensitivity Analysis</vt:lpstr>
      <vt:lpstr>The Ratio of Antibody to Receptor Affects Binding States</vt:lpstr>
      <vt:lpstr>Model Dynamics</vt:lpstr>
      <vt:lpstr>Synapse Model Schematic</vt:lpstr>
      <vt:lpstr>Prozone Effect Investigation</vt:lpstr>
      <vt:lpstr>Conclusions from Work So Far</vt:lpstr>
      <vt:lpstr>Thesis Outline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Heirene</dc:creator>
  <cp:lastModifiedBy>Luke Heirene</cp:lastModifiedBy>
  <cp:revision>24</cp:revision>
  <dcterms:created xsi:type="dcterms:W3CDTF">2023-05-04T16:02:56Z</dcterms:created>
  <dcterms:modified xsi:type="dcterms:W3CDTF">2023-09-28T18:08:21Z</dcterms:modified>
</cp:coreProperties>
</file>